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78" r:id="rId3"/>
    <p:sldId id="266" r:id="rId4"/>
    <p:sldId id="264" r:id="rId5"/>
    <p:sldId id="358" r:id="rId6"/>
    <p:sldId id="361" r:id="rId7"/>
    <p:sldId id="360" r:id="rId8"/>
    <p:sldId id="363" r:id="rId9"/>
    <p:sldId id="364" r:id="rId10"/>
    <p:sldId id="365" r:id="rId11"/>
    <p:sldId id="283" r:id="rId12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6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B0E07D"/>
    <a:srgbClr val="FF9999"/>
    <a:srgbClr val="D2E1F0"/>
    <a:srgbClr val="A19587"/>
    <a:srgbClr val="FFD757"/>
    <a:srgbClr val="FFCD2F"/>
    <a:srgbClr val="FFEB95"/>
    <a:srgbClr val="472F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385" autoAdjust="0"/>
  </p:normalViewPr>
  <p:slideViewPr>
    <p:cSldViewPr snapToGrid="0" showGuides="1">
      <p:cViewPr varScale="1">
        <p:scale>
          <a:sx n="68" d="100"/>
          <a:sy n="68" d="100"/>
        </p:scale>
        <p:origin x="-798" y="-90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5" cy="72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772B8-DFA0-42D4-BB56-C041186E9AEC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8E786-4216-45F2-862D-D7FBD8328B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046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8E786-4216-45F2-862D-D7FBD8328BF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6652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8E786-4216-45F2-862D-D7FBD8328BF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6333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8E786-4216-45F2-862D-D7FBD8328BF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5410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8E786-4216-45F2-862D-D7FBD8328BF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6264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8E786-4216-45F2-862D-D7FBD8328BF6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4525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F854487-5C52-43DE-8040-E4597B8E66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066D38B3-FFF9-4D55-BB90-5F1457DCCD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BA9CFA4-BBAC-4A85-95C0-B8362F921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812B-C032-45E8-ABE9-CC3D372FACD1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AAC0A92B-882F-4EAE-9CD9-C3638E889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6BFF9EE6-DCF3-4596-AFC1-8B9F75DC9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4E1D-8AC2-401E-B33A-12C05253EA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0697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C100B32-1CD8-4584-AFFC-468F16A33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B2213848-5DFF-4229-945E-D09C771F5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E2CBE1A3-AB9C-4EE4-9F5F-3687D6E54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812B-C032-45E8-ABE9-CC3D372FACD1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C546D30A-713C-45BF-8230-18DA0B821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206AA1D7-D90D-4E95-B9BC-EBF858AF7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4E1D-8AC2-401E-B33A-12C05253EA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3542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C8677BFC-1CEB-4EC9-BDFE-223EC88FEA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C785C34F-4519-4606-8E0E-0897A9DCA3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BAFCC154-5B53-4BCA-8718-4ED3FD4F4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812B-C032-45E8-ABE9-CC3D372FACD1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6139DA60-5E9B-4090-8D53-F1001C335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CBDCC125-0D3E-4EA9-A7C8-6B7F205D1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4E1D-8AC2-401E-B33A-12C05253EA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8239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5C4D18D-7DCA-4907-BF3A-2579F5028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81CA1271-3E82-497F-8B53-0F1867D99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EDD3CAA6-9D80-4D7F-B066-F05B326EF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812B-C032-45E8-ABE9-CC3D372FACD1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D872E402-B1CB-4A42-A678-0F755DC02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FFC4956-AD1F-4860-9AD2-0BF206466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4E1D-8AC2-401E-B33A-12C05253EA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1399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A2BCA75-1F57-42BB-BA48-FF7C11F9A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070ED596-E120-41AB-A9D0-0C265B708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314CC783-0900-49CE-BA3B-0DAB551AB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812B-C032-45E8-ABE9-CC3D372FACD1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63FE88C5-D9F1-4EFA-AC3A-FFECD8F14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2B71C59-EA95-4156-B37F-1D9181F17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4E1D-8AC2-401E-B33A-12C05253EA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8145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F93CE9B-26F4-4B05-91AD-7D5BBED79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45CDBC56-9665-4D60-9294-B80E2DB8F0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411C4657-3D75-49B8-8964-6507536868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DE6B204F-8CF6-4A2B-9F70-F87F23918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812B-C032-45E8-ABE9-CC3D372FACD1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A6A51D15-F7E4-4DE1-A5B4-83ECC6D11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C0F6C39E-8093-41EE-A607-8E5F0170D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4E1D-8AC2-401E-B33A-12C05253EA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0426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3266374-AFE4-4831-A5D4-D610A238B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183994A4-C448-4CA5-B862-08CF03A37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A7DDCC8E-BB47-4F1D-9799-9F4191D8C4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8BEBAE0C-F973-4EB6-863C-C1E8B652D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BDA79FA2-E550-4485-B4C1-39F22F9755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96B10B1F-8655-45D2-B5B4-9F8EC0F30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812B-C032-45E8-ABE9-CC3D372FACD1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A550D1C5-417B-4AB3-955E-4882CCE79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30A9BB96-5048-4114-8119-6433A9C24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4E1D-8AC2-401E-B33A-12C05253EA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099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20AD0C29-217F-4361-8E80-7465E78B13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5750" y="85725"/>
            <a:ext cx="11610975" cy="668655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xmlns="" id="{52372D81-DD6F-46C0-89FD-3F7395D2DE7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493653" y="935520"/>
            <a:ext cx="1054699" cy="498696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5D0669E6-D5C2-4FC1-8B78-AF25BC97265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83697" y="5566146"/>
            <a:ext cx="1860677" cy="1378473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xmlns="" id="{429536A4-CF62-4AF6-A9D3-6682247631F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715500" y="5540995"/>
            <a:ext cx="1918638" cy="1428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405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1AB82DFE-C0A5-4AD2-BA2A-E99A9A69F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812B-C032-45E8-ABE9-CC3D372FACD1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100C2B3D-536B-48EA-852C-D6CAA9236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662DEAD2-81E2-4AFD-9589-38B34A21F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4E1D-8AC2-401E-B33A-12C05253EA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4438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BE64A12-4BAB-4E3A-8DA9-52A095F88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EBE86420-FFFC-40E3-948C-4C3076A70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1B3064B2-4C4C-4E59-A636-386101A72B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6561F877-3A10-4449-A41F-F5F4AAD74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812B-C032-45E8-ABE9-CC3D372FACD1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BAC1BDEC-2A6B-4B59-BC79-E457B820B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543395E7-F1F8-46C5-AD62-DAF3BA338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4E1D-8AC2-401E-B33A-12C05253EA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2461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ECE34F2-1AAA-482B-95A0-022B6E043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41391EE8-C5F4-4CEE-AE7B-A88CEEB0CF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C05BB1AC-FA53-469F-94F1-F54377A90E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83E5B89E-D193-4E52-8679-A2EF6BFB8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812B-C032-45E8-ABE9-CC3D372FACD1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60BA0B5B-4620-420D-8049-B1459F885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5EBE54AB-C10C-4E82-808F-078B0114E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4E1D-8AC2-401E-B33A-12C05253EA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1172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97CC79CE-D0B9-4A26-A9C7-D1A3715F0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69400D15-5A87-4F32-85DB-F6625FF3D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66224C90-B32D-4839-A49B-9CC172D2CF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F812B-C032-45E8-ABE9-CC3D372FACD1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C015ABAE-7824-4CF1-89BB-15DFE2DCC9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96C655C6-FC82-4699-BFEB-5D510E1743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F4E1D-8AC2-401E-B33A-12C05253EA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81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12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23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12.png"/><Relationship Id="rId5" Type="http://schemas.openxmlformats.org/officeDocument/2006/relationships/image" Target="../media/image7.png"/><Relationship Id="rId15" Type="http://schemas.openxmlformats.org/officeDocument/2006/relationships/image" Target="../media/image21.pn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10.png"/><Relationship Id="rId1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pn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xmlns="" id="{B949A565-F083-4ED1-A28E-C3C22692CFCA}"/>
              </a:ext>
            </a:extLst>
          </p:cNvPr>
          <p:cNvGrpSpPr/>
          <p:nvPr/>
        </p:nvGrpSpPr>
        <p:grpSpPr>
          <a:xfrm>
            <a:off x="513235" y="133650"/>
            <a:ext cx="11441759" cy="5883467"/>
            <a:chOff x="341926" y="208486"/>
            <a:chExt cx="11441759" cy="5883467"/>
          </a:xfrm>
        </p:grpSpPr>
        <p:pic>
          <p:nvPicPr>
            <p:cNvPr id="135" name="图片 134">
              <a:extLst>
                <a:ext uri="{FF2B5EF4-FFF2-40B4-BE49-F238E27FC236}">
                  <a16:creationId xmlns:a16="http://schemas.microsoft.com/office/drawing/2014/main" xmlns="" id="{058EF380-3BFA-4D4F-905D-20E68FCB7C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07478" y="208803"/>
              <a:ext cx="10876207" cy="5883150"/>
            </a:xfrm>
            <a:prstGeom prst="rect">
              <a:avLst/>
            </a:prstGeom>
          </p:spPr>
        </p:pic>
        <p:pic>
          <p:nvPicPr>
            <p:cNvPr id="136" name="图片 135">
              <a:extLst>
                <a:ext uri="{FF2B5EF4-FFF2-40B4-BE49-F238E27FC236}">
                  <a16:creationId xmlns:a16="http://schemas.microsoft.com/office/drawing/2014/main" xmlns="" id="{C0B7273D-A0E8-40B3-808C-F518C29738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64231" y="208725"/>
              <a:ext cx="10876207" cy="5846571"/>
            </a:xfrm>
            <a:prstGeom prst="rect">
              <a:avLst/>
            </a:prstGeom>
          </p:spPr>
        </p:pic>
        <p:pic>
          <p:nvPicPr>
            <p:cNvPr id="137" name="图片 136">
              <a:extLst>
                <a:ext uri="{FF2B5EF4-FFF2-40B4-BE49-F238E27FC236}">
                  <a16:creationId xmlns:a16="http://schemas.microsoft.com/office/drawing/2014/main" xmlns="" id="{187EA6F5-50E0-4B99-B506-F3E5D19A3BD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03773" y="208486"/>
              <a:ext cx="10876207" cy="5785605"/>
            </a:xfrm>
            <a:prstGeom prst="rect">
              <a:avLst/>
            </a:prstGeom>
          </p:spPr>
        </p:pic>
        <p:pic>
          <p:nvPicPr>
            <p:cNvPr id="143" name="图片 142">
              <a:extLst>
                <a:ext uri="{FF2B5EF4-FFF2-40B4-BE49-F238E27FC236}">
                  <a16:creationId xmlns:a16="http://schemas.microsoft.com/office/drawing/2014/main" xmlns="" id="{BFB9BEB1-EF4E-4D56-A896-BED2A3B6143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41926" y="784490"/>
              <a:ext cx="1054699" cy="4986960"/>
            </a:xfrm>
            <a:prstGeom prst="rect">
              <a:avLst/>
            </a:prstGeom>
          </p:spPr>
        </p:pic>
      </p:grpSp>
      <p:pic>
        <p:nvPicPr>
          <p:cNvPr id="138" name="图片 137">
            <a:extLst>
              <a:ext uri="{FF2B5EF4-FFF2-40B4-BE49-F238E27FC236}">
                <a16:creationId xmlns:a16="http://schemas.microsoft.com/office/drawing/2014/main" xmlns="" id="{1BAFA7BC-5608-4A87-BF91-9451441194C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59575"/>
          <a:stretch/>
        </p:blipFill>
        <p:spPr>
          <a:xfrm>
            <a:off x="9038821" y="512495"/>
            <a:ext cx="2208207" cy="792549"/>
          </a:xfrm>
          <a:prstGeom prst="rect">
            <a:avLst/>
          </a:prstGeom>
        </p:spPr>
      </p:pic>
      <p:pic>
        <p:nvPicPr>
          <p:cNvPr id="139" name="图片 138">
            <a:extLst>
              <a:ext uri="{FF2B5EF4-FFF2-40B4-BE49-F238E27FC236}">
                <a16:creationId xmlns:a16="http://schemas.microsoft.com/office/drawing/2014/main" xmlns="" id="{71603CBD-0EC2-4849-94D8-02CE7759B6B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105402" y="4651976"/>
            <a:ext cx="2316681" cy="1268078"/>
          </a:xfrm>
          <a:prstGeom prst="rect">
            <a:avLst/>
          </a:prstGeom>
        </p:spPr>
      </p:pic>
      <p:pic>
        <p:nvPicPr>
          <p:cNvPr id="140" name="图片 139">
            <a:extLst>
              <a:ext uri="{FF2B5EF4-FFF2-40B4-BE49-F238E27FC236}">
                <a16:creationId xmlns:a16="http://schemas.microsoft.com/office/drawing/2014/main" xmlns="" id="{956C086E-2C2F-4A37-806D-C7AC01E835B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431031" y="2078823"/>
            <a:ext cx="2523963" cy="2505673"/>
          </a:xfrm>
          <a:prstGeom prst="rect">
            <a:avLst/>
          </a:prstGeom>
        </p:spPr>
      </p:pic>
      <p:pic>
        <p:nvPicPr>
          <p:cNvPr id="141" name="图片 140">
            <a:extLst>
              <a:ext uri="{FF2B5EF4-FFF2-40B4-BE49-F238E27FC236}">
                <a16:creationId xmlns:a16="http://schemas.microsoft.com/office/drawing/2014/main" xmlns="" id="{C7841B54-9F73-4DED-A8BA-EC1305A0BB9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06599" y="4214720"/>
            <a:ext cx="3145809" cy="2505673"/>
          </a:xfrm>
          <a:prstGeom prst="rect">
            <a:avLst/>
          </a:prstGeom>
        </p:spPr>
      </p:pic>
      <p:pic>
        <p:nvPicPr>
          <p:cNvPr id="142" name="图片 141">
            <a:extLst>
              <a:ext uri="{FF2B5EF4-FFF2-40B4-BE49-F238E27FC236}">
                <a16:creationId xmlns:a16="http://schemas.microsoft.com/office/drawing/2014/main" xmlns="" id="{6A9AAE3E-8C65-49C5-8093-BFCE4DB3629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449050" y="1871700"/>
            <a:ext cx="871804" cy="865707"/>
          </a:xfrm>
          <a:prstGeom prst="rect">
            <a:avLst/>
          </a:prstGeom>
        </p:spPr>
      </p:pic>
      <p:pic>
        <p:nvPicPr>
          <p:cNvPr id="148" name="图片 147">
            <a:extLst>
              <a:ext uri="{FF2B5EF4-FFF2-40B4-BE49-F238E27FC236}">
                <a16:creationId xmlns:a16="http://schemas.microsoft.com/office/drawing/2014/main" xmlns="" id="{65303F87-9F21-44CB-9E31-B19C35B8D17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769165" y="1773383"/>
            <a:ext cx="457240" cy="481626"/>
          </a:xfrm>
          <a:prstGeom prst="rect">
            <a:avLst/>
          </a:prstGeom>
        </p:spPr>
      </p:pic>
      <p:pic>
        <p:nvPicPr>
          <p:cNvPr id="149" name="图片 148">
            <a:extLst>
              <a:ext uri="{FF2B5EF4-FFF2-40B4-BE49-F238E27FC236}">
                <a16:creationId xmlns:a16="http://schemas.microsoft.com/office/drawing/2014/main" xmlns="" id="{9D8778BF-9B1C-41EA-B558-7D67D5A0FA8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488412" y="2310380"/>
            <a:ext cx="1030313" cy="1024217"/>
          </a:xfrm>
          <a:prstGeom prst="rect">
            <a:avLst/>
          </a:prstGeom>
        </p:spPr>
      </p:pic>
      <p:sp>
        <p:nvSpPr>
          <p:cNvPr id="117" name="文本框 116">
            <a:extLst>
              <a:ext uri="{FF2B5EF4-FFF2-40B4-BE49-F238E27FC236}">
                <a16:creationId xmlns:a16="http://schemas.microsoft.com/office/drawing/2014/main" xmlns="" id="{00B3E71D-A69A-4BC3-A2BA-62C4358EBE52}"/>
              </a:ext>
            </a:extLst>
          </p:cNvPr>
          <p:cNvSpPr txBox="1"/>
          <p:nvPr/>
        </p:nvSpPr>
        <p:spPr>
          <a:xfrm>
            <a:off x="4443107" y="1059708"/>
            <a:ext cx="4834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50" name="图片 149">
            <a:extLst>
              <a:ext uri="{FF2B5EF4-FFF2-40B4-BE49-F238E27FC236}">
                <a16:creationId xmlns:a16="http://schemas.microsoft.com/office/drawing/2014/main" xmlns="" id="{386BA7ED-6C5D-4D46-92B1-71942008F58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79894" t="-7176" r="-2213" b="34190"/>
          <a:stretch/>
        </p:blipFill>
        <p:spPr>
          <a:xfrm>
            <a:off x="1851329" y="763818"/>
            <a:ext cx="1219200" cy="578451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6511F1D4-C8B3-4658-99AA-101B4EE96135}"/>
              </a:ext>
            </a:extLst>
          </p:cNvPr>
          <p:cNvSpPr txBox="1"/>
          <p:nvPr/>
        </p:nvSpPr>
        <p:spPr>
          <a:xfrm>
            <a:off x="3545390" y="390929"/>
            <a:ext cx="58856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-US" sz="2400" b="1" kern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UBND HUYỆN HÓC MÔN</a:t>
            </a:r>
          </a:p>
          <a:p>
            <a:pPr algn="ctr" defTabSz="1219170">
              <a:buClr>
                <a:srgbClr val="000000"/>
              </a:buClr>
            </a:pPr>
            <a:r>
              <a:rPr lang="en-US" sz="2400" b="1" kern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TRƯỜNG THCS ĐÔNG THẠNH</a:t>
            </a:r>
          </a:p>
        </p:txBody>
      </p:sp>
      <p:sp>
        <p:nvSpPr>
          <p:cNvPr id="32" name="Google Shape;178;p30">
            <a:extLst>
              <a:ext uri="{FF2B5EF4-FFF2-40B4-BE49-F238E27FC236}">
                <a16:creationId xmlns:a16="http://schemas.microsoft.com/office/drawing/2014/main" xmlns="" id="{6646D6C7-9E4A-45DE-A121-2679DC1A9DB1}"/>
              </a:ext>
            </a:extLst>
          </p:cNvPr>
          <p:cNvSpPr txBox="1">
            <a:spLocks/>
          </p:cNvSpPr>
          <p:nvPr/>
        </p:nvSpPr>
        <p:spPr>
          <a:xfrm>
            <a:off x="2275518" y="1798381"/>
            <a:ext cx="8106400" cy="181765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400" b="1" dirty="0">
                <a:ln/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ÔN TẬP (</a:t>
            </a:r>
            <a:r>
              <a:rPr lang="en-US" sz="6400" b="1" dirty="0" err="1">
                <a:ln/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tiết</a:t>
            </a:r>
            <a:r>
              <a:rPr lang="en-US" sz="6400" b="1" dirty="0">
                <a:ln/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1)</a:t>
            </a:r>
            <a:endParaRPr lang="vi-VN" sz="6400" b="1" dirty="0">
              <a:ln/>
              <a:solidFill>
                <a:schemeClr val="accent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5BB8FA11-58D3-43C3-8CDE-F4BF97FC6624}"/>
              </a:ext>
            </a:extLst>
          </p:cNvPr>
          <p:cNvSpPr txBox="1"/>
          <p:nvPr/>
        </p:nvSpPr>
        <p:spPr>
          <a:xfrm>
            <a:off x="6062926" y="3937513"/>
            <a:ext cx="360754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US" sz="2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GV: </a:t>
            </a:r>
            <a:r>
              <a:rPr lang="en-US" sz="2400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Trần</a:t>
            </a:r>
            <a:r>
              <a:rPr lang="en-US" sz="2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Thị</a:t>
            </a:r>
            <a:r>
              <a:rPr lang="en-US" sz="2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Hoàng</a:t>
            </a:r>
            <a:r>
              <a:rPr lang="en-US" sz="2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Quyên</a:t>
            </a:r>
            <a:endParaRPr lang="en-US" sz="2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18725" y="2014196"/>
            <a:ext cx="3291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Tuần</a:t>
            </a:r>
            <a:r>
              <a:rPr lang="en-US" sz="2800" b="1" dirty="0">
                <a:solidFill>
                  <a:srgbClr val="FF0000"/>
                </a:solidFill>
              </a:rPr>
              <a:t> 26_Tiết 26:</a:t>
            </a:r>
          </a:p>
        </p:txBody>
      </p:sp>
    </p:spTree>
    <p:extLst>
      <p:ext uri="{BB962C8B-B14F-4D97-AF65-F5344CB8AC3E}">
        <p14:creationId xmlns:p14="http://schemas.microsoft.com/office/powerpoint/2010/main" val="3827628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:ahyp="http://schemas.microsoft.com/office/drawing/2018/hyperlinkcolor" xmlns:a16="http://schemas.microsoft.com/office/drawing/2014/main"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836E414-BBBE-4929-824D-FFE462F3792E}"/>
              </a:ext>
            </a:extLst>
          </p:cNvPr>
          <p:cNvSpPr txBox="1"/>
          <p:nvPr/>
        </p:nvSpPr>
        <p:spPr>
          <a:xfrm>
            <a:off x="1535905" y="1652111"/>
            <a:ext cx="655081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vi-VN" sz="2400" b="1" i="0" u="none" strike="noStrike" cap="all" dirty="0">
                <a:solidFill>
                  <a:srgbClr val="252525"/>
                </a:solidFill>
                <a:effectLst/>
                <a:latin typeface="+mj-lt"/>
              </a:rPr>
              <a:t/>
            </a:r>
            <a:br>
              <a:rPr lang="vi-VN" sz="2400" b="1" i="0" u="none" strike="noStrike" cap="all" dirty="0">
                <a:solidFill>
                  <a:srgbClr val="252525"/>
                </a:solidFill>
                <a:effectLst/>
                <a:latin typeface="+mj-lt"/>
              </a:rPr>
            </a:br>
            <a:r>
              <a:rPr lang="vi-VN" sz="2400" b="1" i="0" u="none" strike="noStrike" cap="all" dirty="0">
                <a:solidFill>
                  <a:srgbClr val="252525"/>
                </a:solidFill>
                <a:effectLst/>
                <a:latin typeface="+mj-lt"/>
              </a:rPr>
              <a:t>A.</a:t>
            </a:r>
            <a:r>
              <a:rPr lang="vi-VN" sz="2400" b="1" i="0" u="none" strike="noStrike" dirty="0">
                <a:solidFill>
                  <a:srgbClr val="252525"/>
                </a:solidFill>
                <a:effectLst/>
                <a:latin typeface="+mj-lt"/>
              </a:rPr>
              <a:t>Một máy bay đang chuyển động trên đường băng của sân bay</a:t>
            </a:r>
          </a:p>
          <a:p>
            <a:pPr algn="l"/>
            <a:r>
              <a:rPr lang="vi-VN" sz="2400" b="1" i="0" u="none" strike="noStrike" cap="all" dirty="0">
                <a:solidFill>
                  <a:srgbClr val="252525"/>
                </a:solidFill>
                <a:effectLst/>
                <a:latin typeface="+mj-lt"/>
              </a:rPr>
              <a:t>B.</a:t>
            </a:r>
            <a:r>
              <a:rPr lang="vi-VN" sz="2400" b="1" i="0" u="none" strike="noStrike" dirty="0">
                <a:solidFill>
                  <a:srgbClr val="252525"/>
                </a:solidFill>
                <a:effectLst/>
                <a:latin typeface="+mj-lt"/>
              </a:rPr>
              <a:t>Một ô tô đang đỗ trong bến xe</a:t>
            </a:r>
          </a:p>
          <a:p>
            <a:pPr algn="l"/>
            <a:r>
              <a:rPr lang="vi-VN" sz="2400" b="1" i="0" u="none" strike="noStrike" cap="all" dirty="0">
                <a:solidFill>
                  <a:srgbClr val="252525"/>
                </a:solidFill>
                <a:effectLst/>
                <a:latin typeface="+mj-lt"/>
              </a:rPr>
              <a:t>C.</a:t>
            </a:r>
            <a:r>
              <a:rPr lang="vi-VN" sz="2400" b="1" i="0" u="none" strike="noStrike" dirty="0">
                <a:solidFill>
                  <a:srgbClr val="252525"/>
                </a:solidFill>
                <a:effectLst/>
                <a:latin typeface="+mj-lt"/>
              </a:rPr>
              <a:t>Một máy bay đang bay trên cao</a:t>
            </a:r>
          </a:p>
          <a:p>
            <a:pPr algn="l"/>
            <a:r>
              <a:rPr lang="vi-VN" sz="2400" b="1" i="0" u="none" strike="noStrike" cap="all" dirty="0">
                <a:solidFill>
                  <a:srgbClr val="252525"/>
                </a:solidFill>
                <a:effectLst/>
                <a:latin typeface="+mj-lt"/>
              </a:rPr>
              <a:t>D.</a:t>
            </a:r>
            <a:r>
              <a:rPr lang="vi-VN" sz="2400" b="1" i="0" u="none" strike="noStrike" dirty="0">
                <a:solidFill>
                  <a:srgbClr val="252525"/>
                </a:solidFill>
                <a:effectLst/>
                <a:latin typeface="+mj-lt"/>
              </a:rPr>
              <a:t>Một ô tô đang chuyển động trên đường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1EE6610-AF16-4332-B770-D464FA1668B5}"/>
              </a:ext>
            </a:extLst>
          </p:cNvPr>
          <p:cNvSpPr txBox="1"/>
          <p:nvPr/>
        </p:nvSpPr>
        <p:spPr>
          <a:xfrm>
            <a:off x="1181100" y="1076325"/>
            <a:ext cx="7991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6. </a:t>
            </a:r>
            <a:r>
              <a:rPr lang="en-US" sz="2400" b="1" dirty="0" err="1"/>
              <a:t>Trong</a:t>
            </a:r>
            <a:r>
              <a:rPr lang="en-US" sz="2400" b="1" dirty="0"/>
              <a:t> </a:t>
            </a:r>
            <a:r>
              <a:rPr lang="en-US" sz="2400" b="1" dirty="0" err="1"/>
              <a:t>các</a:t>
            </a:r>
            <a:r>
              <a:rPr lang="en-US" sz="2400" b="1" dirty="0"/>
              <a:t> </a:t>
            </a:r>
            <a:r>
              <a:rPr lang="en-US" sz="2400" b="1" dirty="0" err="1"/>
              <a:t>trường</a:t>
            </a:r>
            <a:r>
              <a:rPr lang="en-US" sz="2400" b="1" dirty="0"/>
              <a:t> </a:t>
            </a:r>
            <a:r>
              <a:rPr lang="en-US" sz="2400" b="1" dirty="0" err="1"/>
              <a:t>hợp</a:t>
            </a:r>
            <a:r>
              <a:rPr lang="en-US" sz="2400" b="1" dirty="0"/>
              <a:t> </a:t>
            </a:r>
            <a:r>
              <a:rPr lang="en-US" sz="2400" b="1" dirty="0" err="1"/>
              <a:t>sau</a:t>
            </a:r>
            <a:r>
              <a:rPr lang="en-US" sz="2400" b="1" dirty="0"/>
              <a:t>, </a:t>
            </a:r>
            <a:r>
              <a:rPr lang="en-US" sz="2400" b="1" dirty="0" err="1"/>
              <a:t>trường</a:t>
            </a:r>
            <a:r>
              <a:rPr lang="en-US" sz="2400" b="1" dirty="0"/>
              <a:t> </a:t>
            </a:r>
            <a:r>
              <a:rPr lang="en-US" sz="2400" b="1" dirty="0" err="1"/>
              <a:t>hợp</a:t>
            </a:r>
            <a:r>
              <a:rPr lang="en-US" sz="2400" b="1" dirty="0"/>
              <a:t> </a:t>
            </a:r>
            <a:r>
              <a:rPr lang="en-US" sz="2400" b="1" dirty="0" err="1"/>
              <a:t>nào</a:t>
            </a:r>
            <a:r>
              <a:rPr lang="en-US" sz="2400" b="1" dirty="0"/>
              <a:t> </a:t>
            </a:r>
            <a:r>
              <a:rPr lang="en-US" sz="2400" b="1" dirty="0" err="1"/>
              <a:t>vật</a:t>
            </a:r>
            <a:r>
              <a:rPr lang="en-US" sz="2400" b="1" dirty="0"/>
              <a:t> </a:t>
            </a:r>
            <a:r>
              <a:rPr lang="en-US" sz="2400" b="1" dirty="0" err="1"/>
              <a:t>có</a:t>
            </a:r>
            <a:r>
              <a:rPr lang="en-US" sz="2400" b="1" dirty="0"/>
              <a:t> </a:t>
            </a:r>
            <a:r>
              <a:rPr lang="en-US" sz="2400" b="1" dirty="0" err="1"/>
              <a:t>động</a:t>
            </a:r>
            <a:r>
              <a:rPr lang="en-US" sz="2400" b="1" dirty="0"/>
              <a:t> </a:t>
            </a:r>
            <a:r>
              <a:rPr lang="en-US" sz="2400" b="1" dirty="0" err="1"/>
              <a:t>năng</a:t>
            </a:r>
            <a:r>
              <a:rPr lang="en-US" sz="24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87156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xmlns="" id="{B949A565-F083-4ED1-A28E-C3C22692CFCA}"/>
              </a:ext>
            </a:extLst>
          </p:cNvPr>
          <p:cNvGrpSpPr/>
          <p:nvPr/>
        </p:nvGrpSpPr>
        <p:grpSpPr>
          <a:xfrm>
            <a:off x="341926" y="208486"/>
            <a:ext cx="11441759" cy="5883467"/>
            <a:chOff x="341926" y="208486"/>
            <a:chExt cx="11441759" cy="5883467"/>
          </a:xfrm>
        </p:grpSpPr>
        <p:pic>
          <p:nvPicPr>
            <p:cNvPr id="135" name="图片 134">
              <a:extLst>
                <a:ext uri="{FF2B5EF4-FFF2-40B4-BE49-F238E27FC236}">
                  <a16:creationId xmlns:a16="http://schemas.microsoft.com/office/drawing/2014/main" xmlns="" id="{058EF380-3BFA-4D4F-905D-20E68FCB7C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07478" y="208803"/>
              <a:ext cx="10876207" cy="5883150"/>
            </a:xfrm>
            <a:prstGeom prst="rect">
              <a:avLst/>
            </a:prstGeom>
          </p:spPr>
        </p:pic>
        <p:pic>
          <p:nvPicPr>
            <p:cNvPr id="136" name="图片 135">
              <a:extLst>
                <a:ext uri="{FF2B5EF4-FFF2-40B4-BE49-F238E27FC236}">
                  <a16:creationId xmlns:a16="http://schemas.microsoft.com/office/drawing/2014/main" xmlns="" id="{C0B7273D-A0E8-40B3-808C-F518C29738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64231" y="208725"/>
              <a:ext cx="10876207" cy="5846571"/>
            </a:xfrm>
            <a:prstGeom prst="rect">
              <a:avLst/>
            </a:prstGeom>
          </p:spPr>
        </p:pic>
        <p:pic>
          <p:nvPicPr>
            <p:cNvPr id="137" name="图片 136">
              <a:extLst>
                <a:ext uri="{FF2B5EF4-FFF2-40B4-BE49-F238E27FC236}">
                  <a16:creationId xmlns:a16="http://schemas.microsoft.com/office/drawing/2014/main" xmlns="" id="{187EA6F5-50E0-4B99-B506-F3E5D19A3BD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03773" y="208486"/>
              <a:ext cx="10876207" cy="5785605"/>
            </a:xfrm>
            <a:prstGeom prst="rect">
              <a:avLst/>
            </a:prstGeom>
          </p:spPr>
        </p:pic>
        <p:pic>
          <p:nvPicPr>
            <p:cNvPr id="143" name="图片 142">
              <a:extLst>
                <a:ext uri="{FF2B5EF4-FFF2-40B4-BE49-F238E27FC236}">
                  <a16:creationId xmlns:a16="http://schemas.microsoft.com/office/drawing/2014/main" xmlns="" id="{BFB9BEB1-EF4E-4D56-A896-BED2A3B6143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41926" y="784490"/>
              <a:ext cx="1054699" cy="4986960"/>
            </a:xfrm>
            <a:prstGeom prst="rect">
              <a:avLst/>
            </a:prstGeom>
          </p:spPr>
        </p:pic>
      </p:grpSp>
      <p:pic>
        <p:nvPicPr>
          <p:cNvPr id="138" name="图片 137">
            <a:extLst>
              <a:ext uri="{FF2B5EF4-FFF2-40B4-BE49-F238E27FC236}">
                <a16:creationId xmlns:a16="http://schemas.microsoft.com/office/drawing/2014/main" xmlns="" id="{1BAFA7BC-5608-4A87-BF91-9451441194C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59575"/>
          <a:stretch/>
        </p:blipFill>
        <p:spPr>
          <a:xfrm>
            <a:off x="9038821" y="512495"/>
            <a:ext cx="2208207" cy="792549"/>
          </a:xfrm>
          <a:prstGeom prst="rect">
            <a:avLst/>
          </a:prstGeom>
        </p:spPr>
      </p:pic>
      <p:pic>
        <p:nvPicPr>
          <p:cNvPr id="139" name="图片 138">
            <a:extLst>
              <a:ext uri="{FF2B5EF4-FFF2-40B4-BE49-F238E27FC236}">
                <a16:creationId xmlns:a16="http://schemas.microsoft.com/office/drawing/2014/main" xmlns="" id="{71603CBD-0EC2-4849-94D8-02CE7759B6B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105402" y="4651976"/>
            <a:ext cx="2316681" cy="1268078"/>
          </a:xfrm>
          <a:prstGeom prst="rect">
            <a:avLst/>
          </a:prstGeom>
        </p:spPr>
      </p:pic>
      <p:pic>
        <p:nvPicPr>
          <p:cNvPr id="140" name="图片 139">
            <a:extLst>
              <a:ext uri="{FF2B5EF4-FFF2-40B4-BE49-F238E27FC236}">
                <a16:creationId xmlns:a16="http://schemas.microsoft.com/office/drawing/2014/main" xmlns="" id="{956C086E-2C2F-4A37-806D-C7AC01E835B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431031" y="2078823"/>
            <a:ext cx="2523963" cy="2505673"/>
          </a:xfrm>
          <a:prstGeom prst="rect">
            <a:avLst/>
          </a:prstGeom>
        </p:spPr>
      </p:pic>
      <p:pic>
        <p:nvPicPr>
          <p:cNvPr id="141" name="图片 140">
            <a:extLst>
              <a:ext uri="{FF2B5EF4-FFF2-40B4-BE49-F238E27FC236}">
                <a16:creationId xmlns:a16="http://schemas.microsoft.com/office/drawing/2014/main" xmlns="" id="{C7841B54-9F73-4DED-A8BA-EC1305A0BB9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06599" y="4214720"/>
            <a:ext cx="3145809" cy="2505673"/>
          </a:xfrm>
          <a:prstGeom prst="rect">
            <a:avLst/>
          </a:prstGeom>
        </p:spPr>
      </p:pic>
      <p:pic>
        <p:nvPicPr>
          <p:cNvPr id="142" name="图片 141">
            <a:extLst>
              <a:ext uri="{FF2B5EF4-FFF2-40B4-BE49-F238E27FC236}">
                <a16:creationId xmlns:a16="http://schemas.microsoft.com/office/drawing/2014/main" xmlns="" id="{6A9AAE3E-8C65-49C5-8093-BFCE4DB3629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449050" y="1871700"/>
            <a:ext cx="871804" cy="865707"/>
          </a:xfrm>
          <a:prstGeom prst="rect">
            <a:avLst/>
          </a:prstGeom>
        </p:spPr>
      </p:pic>
      <p:pic>
        <p:nvPicPr>
          <p:cNvPr id="148" name="图片 147">
            <a:extLst>
              <a:ext uri="{FF2B5EF4-FFF2-40B4-BE49-F238E27FC236}">
                <a16:creationId xmlns:a16="http://schemas.microsoft.com/office/drawing/2014/main" xmlns="" id="{65303F87-9F21-44CB-9E31-B19C35B8D17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589195" y="2200410"/>
            <a:ext cx="457240" cy="481626"/>
          </a:xfrm>
          <a:prstGeom prst="rect">
            <a:avLst/>
          </a:prstGeom>
        </p:spPr>
      </p:pic>
      <p:pic>
        <p:nvPicPr>
          <p:cNvPr id="149" name="图片 148">
            <a:extLst>
              <a:ext uri="{FF2B5EF4-FFF2-40B4-BE49-F238E27FC236}">
                <a16:creationId xmlns:a16="http://schemas.microsoft.com/office/drawing/2014/main" xmlns="" id="{9D8778BF-9B1C-41EA-B558-7D67D5A0FA8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308442" y="2737407"/>
            <a:ext cx="1030313" cy="1024217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0106CC76-29AA-4155-BE1F-91F89FF8C09C}"/>
              </a:ext>
            </a:extLst>
          </p:cNvPr>
          <p:cNvGrpSpPr/>
          <p:nvPr/>
        </p:nvGrpSpPr>
        <p:grpSpPr>
          <a:xfrm>
            <a:off x="4213950" y="751796"/>
            <a:ext cx="896190" cy="1012024"/>
            <a:chOff x="4312426" y="962812"/>
            <a:chExt cx="896190" cy="1012024"/>
          </a:xfrm>
        </p:grpSpPr>
        <p:pic>
          <p:nvPicPr>
            <p:cNvPr id="144" name="图片 143">
              <a:extLst>
                <a:ext uri="{FF2B5EF4-FFF2-40B4-BE49-F238E27FC236}">
                  <a16:creationId xmlns:a16="http://schemas.microsoft.com/office/drawing/2014/main" xmlns="" id="{18EA0D29-E2A5-47C0-9743-CBE90632D5C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4312426" y="962812"/>
              <a:ext cx="896190" cy="1012024"/>
            </a:xfrm>
            <a:prstGeom prst="rect">
              <a:avLst/>
            </a:prstGeom>
          </p:spPr>
        </p:pic>
        <p:sp>
          <p:nvSpPr>
            <p:cNvPr id="117" name="文本框 116">
              <a:extLst>
                <a:ext uri="{FF2B5EF4-FFF2-40B4-BE49-F238E27FC236}">
                  <a16:creationId xmlns:a16="http://schemas.microsoft.com/office/drawing/2014/main" xmlns="" id="{00B3E71D-A69A-4BC3-A2BA-62C4358EBE52}"/>
                </a:ext>
              </a:extLst>
            </p:cNvPr>
            <p:cNvSpPr txBox="1"/>
            <p:nvPr/>
          </p:nvSpPr>
          <p:spPr>
            <a:xfrm>
              <a:off x="4541583" y="1059708"/>
              <a:ext cx="48343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400" b="1" dirty="0">
                  <a:solidFill>
                    <a:schemeClr val="bg1"/>
                  </a:solidFill>
                </a:rPr>
                <a:t>2</a:t>
              </a:r>
              <a:endParaRPr lang="zh-CN" altLang="en-US" sz="4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xmlns="" id="{EB637EEC-697A-4846-99CE-4EE5F3398728}"/>
              </a:ext>
            </a:extLst>
          </p:cNvPr>
          <p:cNvGrpSpPr/>
          <p:nvPr/>
        </p:nvGrpSpPr>
        <p:grpSpPr>
          <a:xfrm>
            <a:off x="5241342" y="703014"/>
            <a:ext cx="969348" cy="1091279"/>
            <a:chOff x="5339818" y="914030"/>
            <a:chExt cx="969348" cy="1091279"/>
          </a:xfrm>
        </p:grpSpPr>
        <p:pic>
          <p:nvPicPr>
            <p:cNvPr id="147" name="图片 146">
              <a:extLst>
                <a:ext uri="{FF2B5EF4-FFF2-40B4-BE49-F238E27FC236}">
                  <a16:creationId xmlns:a16="http://schemas.microsoft.com/office/drawing/2014/main" xmlns="" id="{A1053DDF-CC48-447B-911C-2E9EDC90EF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5339818" y="914030"/>
              <a:ext cx="969348" cy="1091279"/>
            </a:xfrm>
            <a:prstGeom prst="rect">
              <a:avLst/>
            </a:prstGeom>
          </p:spPr>
        </p:pic>
        <p:sp>
          <p:nvSpPr>
            <p:cNvPr id="125" name="文本框 124">
              <a:extLst>
                <a:ext uri="{FF2B5EF4-FFF2-40B4-BE49-F238E27FC236}">
                  <a16:creationId xmlns:a16="http://schemas.microsoft.com/office/drawing/2014/main" xmlns="" id="{7911EDDA-A01A-497B-8E48-4432FFDAA674}"/>
                </a:ext>
              </a:extLst>
            </p:cNvPr>
            <p:cNvSpPr txBox="1"/>
            <p:nvPr/>
          </p:nvSpPr>
          <p:spPr>
            <a:xfrm>
              <a:off x="5567070" y="1059708"/>
              <a:ext cx="48343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400" b="1" dirty="0">
                  <a:solidFill>
                    <a:schemeClr val="bg1"/>
                  </a:solidFill>
                </a:rPr>
                <a:t>0</a:t>
              </a:r>
              <a:endParaRPr lang="zh-CN" altLang="en-US" sz="4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25609BCC-87D3-4013-97A3-D3C4BE105AA4}"/>
              </a:ext>
            </a:extLst>
          </p:cNvPr>
          <p:cNvGrpSpPr/>
          <p:nvPr/>
        </p:nvGrpSpPr>
        <p:grpSpPr>
          <a:xfrm>
            <a:off x="6381819" y="830313"/>
            <a:ext cx="768163" cy="883997"/>
            <a:chOff x="6480295" y="1041329"/>
            <a:chExt cx="768163" cy="883997"/>
          </a:xfrm>
        </p:grpSpPr>
        <p:pic>
          <p:nvPicPr>
            <p:cNvPr id="146" name="图片 145">
              <a:extLst>
                <a:ext uri="{FF2B5EF4-FFF2-40B4-BE49-F238E27FC236}">
                  <a16:creationId xmlns:a16="http://schemas.microsoft.com/office/drawing/2014/main" xmlns="" id="{01A1158D-CF21-45B3-A99B-B7C8C7E18CB6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6480295" y="1041329"/>
              <a:ext cx="768163" cy="883997"/>
            </a:xfrm>
            <a:prstGeom prst="rect">
              <a:avLst/>
            </a:prstGeom>
          </p:spPr>
        </p:pic>
        <p:sp>
          <p:nvSpPr>
            <p:cNvPr id="126" name="文本框 125">
              <a:extLst>
                <a:ext uri="{FF2B5EF4-FFF2-40B4-BE49-F238E27FC236}">
                  <a16:creationId xmlns:a16="http://schemas.microsoft.com/office/drawing/2014/main" xmlns="" id="{69CA917A-E37A-4868-997E-E431F2228313}"/>
                </a:ext>
              </a:extLst>
            </p:cNvPr>
            <p:cNvSpPr txBox="1"/>
            <p:nvPr/>
          </p:nvSpPr>
          <p:spPr>
            <a:xfrm>
              <a:off x="6635097" y="1059708"/>
              <a:ext cx="48343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400" b="1" dirty="0">
                  <a:solidFill>
                    <a:schemeClr val="bg1"/>
                  </a:solidFill>
                </a:rPr>
                <a:t>2</a:t>
              </a:r>
              <a:endParaRPr lang="zh-CN" altLang="en-US" sz="4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xmlns="" id="{6D212787-0927-44F6-9A76-ACBE4F7329D1}"/>
              </a:ext>
            </a:extLst>
          </p:cNvPr>
          <p:cNvGrpSpPr/>
          <p:nvPr/>
        </p:nvGrpSpPr>
        <p:grpSpPr>
          <a:xfrm>
            <a:off x="7444058" y="805538"/>
            <a:ext cx="768163" cy="890093"/>
            <a:chOff x="7542534" y="1016554"/>
            <a:chExt cx="768163" cy="890093"/>
          </a:xfrm>
        </p:grpSpPr>
        <p:pic>
          <p:nvPicPr>
            <p:cNvPr id="145" name="图片 144">
              <a:extLst>
                <a:ext uri="{FF2B5EF4-FFF2-40B4-BE49-F238E27FC236}">
                  <a16:creationId xmlns:a16="http://schemas.microsoft.com/office/drawing/2014/main" xmlns="" id="{EFDC83D8-2D66-4388-BF7A-63138D839866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7542534" y="1016554"/>
              <a:ext cx="768163" cy="890093"/>
            </a:xfrm>
            <a:prstGeom prst="rect">
              <a:avLst/>
            </a:prstGeom>
          </p:spPr>
        </p:pic>
        <p:sp>
          <p:nvSpPr>
            <p:cNvPr id="127" name="文本框 126">
              <a:extLst>
                <a:ext uri="{FF2B5EF4-FFF2-40B4-BE49-F238E27FC236}">
                  <a16:creationId xmlns:a16="http://schemas.microsoft.com/office/drawing/2014/main" xmlns="" id="{491E861E-1A3E-46A2-BC7C-D956D9FC302C}"/>
                </a:ext>
              </a:extLst>
            </p:cNvPr>
            <p:cNvSpPr txBox="1"/>
            <p:nvPr/>
          </p:nvSpPr>
          <p:spPr>
            <a:xfrm>
              <a:off x="7666431" y="1059708"/>
              <a:ext cx="48343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400" b="1" dirty="0">
                  <a:solidFill>
                    <a:schemeClr val="bg1"/>
                  </a:solidFill>
                </a:rPr>
                <a:t>3</a:t>
              </a:r>
              <a:endParaRPr lang="zh-CN" altLang="en-US" sz="4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文本框 113">
            <a:extLst>
              <a:ext uri="{FF2B5EF4-FFF2-40B4-BE49-F238E27FC236}">
                <a16:creationId xmlns:a16="http://schemas.microsoft.com/office/drawing/2014/main" xmlns="" id="{20209AAE-7B10-467B-B114-249EE1FF1EE3}"/>
              </a:ext>
            </a:extLst>
          </p:cNvPr>
          <p:cNvSpPr txBox="1"/>
          <p:nvPr/>
        </p:nvSpPr>
        <p:spPr>
          <a:xfrm>
            <a:off x="3193009" y="2042166"/>
            <a:ext cx="6690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</a:rPr>
              <a:t>Thanks for listening.</a:t>
            </a:r>
            <a:endParaRPr lang="en-US" altLang="zh-CN" sz="3600" dirty="0">
              <a:solidFill>
                <a:schemeClr val="tx1">
                  <a:lumMod val="75000"/>
                  <a:lumOff val="25000"/>
                </a:schemeClr>
              </a:solidFill>
              <a:latin typeface="汉仪夏日体W" panose="00020600040101010101" pitchFamily="18" charset="-122"/>
              <a:ea typeface="汉仪夏日体W" panose="00020600040101010101" pitchFamily="18" charset="-122"/>
            </a:endParaRPr>
          </a:p>
          <a:p>
            <a:pPr algn="ctr"/>
            <a:r>
              <a:rPr lang="zh-CN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</a:rPr>
              <a:t>Welcome to ask questions</a:t>
            </a:r>
          </a:p>
        </p:txBody>
      </p:sp>
      <p:pic>
        <p:nvPicPr>
          <p:cNvPr id="150" name="图片 149">
            <a:extLst>
              <a:ext uri="{FF2B5EF4-FFF2-40B4-BE49-F238E27FC236}">
                <a16:creationId xmlns:a16="http://schemas.microsoft.com/office/drawing/2014/main" xmlns="" id="{386BA7ED-6C5D-4D46-92B1-71942008F58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79894" t="-7176" r="-2213" b="34190"/>
          <a:stretch/>
        </p:blipFill>
        <p:spPr>
          <a:xfrm>
            <a:off x="1851329" y="763818"/>
            <a:ext cx="1219200" cy="578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98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:ahyp="http://schemas.microsoft.com/office/drawing/2018/hyperlinkcolor" xmlns:a16="http://schemas.microsoft.com/office/drawing/2014/main"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75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75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7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75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7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75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75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250"/>
                            </p:stCondLst>
                            <p:childTnLst>
                              <p:par>
                                <p:cTn id="6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 tmFilter="0,0; .5, 1; 1, 1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>
            <a:extLst>
              <a:ext uri="{FF2B5EF4-FFF2-40B4-BE49-F238E27FC236}">
                <a16:creationId xmlns:a16="http://schemas.microsoft.com/office/drawing/2014/main" xmlns="" id="{A5AEC119-D292-4DE7-A603-35A5AA0E10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144" y="1083456"/>
            <a:ext cx="10339712" cy="115834"/>
          </a:xfrm>
          <a:prstGeom prst="rect">
            <a:avLst/>
          </a:prstGeom>
        </p:spPr>
      </p:pic>
      <p:pic>
        <p:nvPicPr>
          <p:cNvPr id="28" name="图片 27">
            <a:extLst>
              <a:ext uri="{FF2B5EF4-FFF2-40B4-BE49-F238E27FC236}">
                <a16:creationId xmlns:a16="http://schemas.microsoft.com/office/drawing/2014/main" xmlns="" id="{AA1DC7A3-816F-46E4-9100-846497B742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352" y="297309"/>
            <a:ext cx="676715" cy="7071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FDDB18E-A9F4-4C51-937E-97BC55E6C6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1200" y="1298146"/>
            <a:ext cx="8229600" cy="435970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4510B0D-DD33-4594-B8D2-9A5F5BF43B94}"/>
              </a:ext>
            </a:extLst>
          </p:cNvPr>
          <p:cNvSpPr txBox="1"/>
          <p:nvPr/>
        </p:nvSpPr>
        <p:spPr>
          <a:xfrm>
            <a:off x="2755106" y="499508"/>
            <a:ext cx="62722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ĐỊNH LUẬT VỀ CÔNG</a:t>
            </a:r>
          </a:p>
        </p:txBody>
      </p:sp>
    </p:spTree>
    <p:extLst>
      <p:ext uri="{BB962C8B-B14F-4D97-AF65-F5344CB8AC3E}">
        <p14:creationId xmlns:p14="http://schemas.microsoft.com/office/powerpoint/2010/main" val="143507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6D31741-A42D-4C13-B13D-884CED2E4366}"/>
              </a:ext>
            </a:extLst>
          </p:cNvPr>
          <p:cNvSpPr/>
          <p:nvPr/>
        </p:nvSpPr>
        <p:spPr>
          <a:xfrm>
            <a:off x="6671486" y="5295900"/>
            <a:ext cx="2024839" cy="11205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xmlns="" id="{A5AEC119-D292-4DE7-A603-35A5AA0E10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144" y="1083456"/>
            <a:ext cx="10339712" cy="115834"/>
          </a:xfrm>
          <a:prstGeom prst="rect">
            <a:avLst/>
          </a:prstGeom>
        </p:spPr>
      </p:pic>
      <p:pic>
        <p:nvPicPr>
          <p:cNvPr id="28" name="图片 27">
            <a:extLst>
              <a:ext uri="{FF2B5EF4-FFF2-40B4-BE49-F238E27FC236}">
                <a16:creationId xmlns:a16="http://schemas.microsoft.com/office/drawing/2014/main" xmlns="" id="{AA1DC7A3-816F-46E4-9100-846497B742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352" y="297309"/>
            <a:ext cx="676715" cy="707197"/>
          </a:xfrm>
          <a:prstGeom prst="rect">
            <a:avLst/>
          </a:prstGeom>
        </p:spPr>
      </p:pic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6567312" y="2712244"/>
            <a:ext cx="2015067" cy="7191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6824166" y="2783565"/>
            <a:ext cx="13193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</a:rPr>
              <a:t>A = F.s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D56C4376-A51C-4F21-8087-2E679B6DFB3A}"/>
              </a:ext>
            </a:extLst>
          </p:cNvPr>
          <p:cNvSpPr/>
          <p:nvPr/>
        </p:nvSpPr>
        <p:spPr>
          <a:xfrm>
            <a:off x="495301" y="2867024"/>
            <a:ext cx="2286000" cy="14886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CÔNG VÀ CÔNG SUẤT</a:t>
            </a: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xmlns="" id="{3554F040-114B-48DC-89C8-0A104F083CD2}"/>
              </a:ext>
            </a:extLst>
          </p:cNvPr>
          <p:cNvSpPr/>
          <p:nvPr/>
        </p:nvSpPr>
        <p:spPr>
          <a:xfrm>
            <a:off x="2914651" y="2269216"/>
            <a:ext cx="857249" cy="2853321"/>
          </a:xfrm>
          <a:prstGeom prst="leftBrac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3968BA81-3DC1-4599-84DF-478BCE34E6F8}"/>
              </a:ext>
            </a:extLst>
          </p:cNvPr>
          <p:cNvSpPr/>
          <p:nvPr/>
        </p:nvSpPr>
        <p:spPr>
          <a:xfrm>
            <a:off x="3705225" y="1697715"/>
            <a:ext cx="2042337" cy="1143001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CÔNG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xmlns="" id="{F467C855-D1E2-4D3B-B206-B5E145CB6310}"/>
              </a:ext>
            </a:extLst>
          </p:cNvPr>
          <p:cNvSpPr/>
          <p:nvPr/>
        </p:nvSpPr>
        <p:spPr>
          <a:xfrm>
            <a:off x="3771900" y="4551036"/>
            <a:ext cx="2042337" cy="1143001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CÔNG SUẤT</a:t>
            </a:r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xmlns="" id="{C7FF4D6B-5941-4A15-B30A-BE2D551BCB6F}"/>
              </a:ext>
            </a:extLst>
          </p:cNvPr>
          <p:cNvSpPr/>
          <p:nvPr/>
        </p:nvSpPr>
        <p:spPr>
          <a:xfrm>
            <a:off x="5842702" y="1331002"/>
            <a:ext cx="348438" cy="1876425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Left Brace 21">
            <a:extLst>
              <a:ext uri="{FF2B5EF4-FFF2-40B4-BE49-F238E27FC236}">
                <a16:creationId xmlns:a16="http://schemas.microsoft.com/office/drawing/2014/main" xmlns="" id="{F9BA443B-6926-4ED5-B0DA-2D525A37E413}"/>
              </a:ext>
            </a:extLst>
          </p:cNvPr>
          <p:cNvSpPr/>
          <p:nvPr/>
        </p:nvSpPr>
        <p:spPr>
          <a:xfrm>
            <a:off x="5921781" y="4184323"/>
            <a:ext cx="348438" cy="1876425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3233277-8553-4313-89FC-763AC46D6E07}"/>
              </a:ext>
            </a:extLst>
          </p:cNvPr>
          <p:cNvSpPr txBox="1"/>
          <p:nvPr/>
        </p:nvSpPr>
        <p:spPr>
          <a:xfrm>
            <a:off x="6389056" y="1199290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800" b="1" dirty="0"/>
              <a:t>Khi lực tác dụng lên một vật và vật chuyển động theo phương không vuông góc với phương của lực thì lực có sinh công.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C9F787C-8927-4BFB-9439-B887A081FBB7}"/>
              </a:ext>
            </a:extLst>
          </p:cNvPr>
          <p:cNvSpPr txBox="1"/>
          <p:nvPr/>
        </p:nvSpPr>
        <p:spPr>
          <a:xfrm>
            <a:off x="6401400" y="3940972"/>
            <a:ext cx="487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Công</a:t>
            </a:r>
            <a:r>
              <a:rPr lang="en-US" b="1" dirty="0"/>
              <a:t> </a:t>
            </a:r>
            <a:r>
              <a:rPr lang="en-US" b="1" dirty="0" err="1"/>
              <a:t>suất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/>
              <a:t> </a:t>
            </a:r>
            <a:r>
              <a:rPr lang="en-US" b="1" dirty="0" err="1"/>
              <a:t>đại</a:t>
            </a:r>
            <a:r>
              <a:rPr lang="en-US" b="1" dirty="0"/>
              <a:t> </a:t>
            </a:r>
            <a:r>
              <a:rPr lang="en-US" b="1" dirty="0" err="1"/>
              <a:t>lượng</a:t>
            </a:r>
            <a:r>
              <a:rPr lang="en-US" b="1" dirty="0"/>
              <a:t> </a:t>
            </a:r>
            <a:r>
              <a:rPr lang="en-US" b="1" dirty="0" err="1"/>
              <a:t>đo</a:t>
            </a:r>
            <a:r>
              <a:rPr lang="en-US" b="1" dirty="0"/>
              <a:t> </a:t>
            </a:r>
            <a:r>
              <a:rPr lang="en-US" b="1" dirty="0" err="1"/>
              <a:t>bằng</a:t>
            </a:r>
            <a:r>
              <a:rPr lang="en-US" b="1" dirty="0"/>
              <a:t> </a:t>
            </a:r>
            <a:r>
              <a:rPr lang="en-US" b="1" dirty="0" err="1"/>
              <a:t>công</a:t>
            </a:r>
            <a:r>
              <a:rPr lang="en-US" b="1" dirty="0"/>
              <a:t> </a:t>
            </a:r>
            <a:r>
              <a:rPr lang="en-US" b="1" dirty="0" err="1"/>
              <a:t>sinh</a:t>
            </a:r>
            <a:r>
              <a:rPr lang="en-US" b="1" dirty="0"/>
              <a:t> ra </a:t>
            </a: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err="1"/>
              <a:t>một</a:t>
            </a:r>
            <a:r>
              <a:rPr lang="en-US" b="1" dirty="0"/>
              <a:t> </a:t>
            </a:r>
            <a:r>
              <a:rPr lang="en-US" b="1" dirty="0" err="1"/>
              <a:t>đơn</a:t>
            </a:r>
            <a:r>
              <a:rPr lang="en-US" b="1" dirty="0"/>
              <a:t> </a:t>
            </a:r>
            <a:r>
              <a:rPr lang="en-US" b="1" dirty="0" err="1"/>
              <a:t>vị</a:t>
            </a:r>
            <a:r>
              <a:rPr lang="en-US" b="1" dirty="0"/>
              <a:t> </a:t>
            </a:r>
            <a:r>
              <a:rPr lang="en-US" b="1" dirty="0" err="1"/>
              <a:t>thời</a:t>
            </a:r>
            <a:r>
              <a:rPr lang="en-US" b="1" dirty="0"/>
              <a:t> </a:t>
            </a:r>
            <a:r>
              <a:rPr lang="en-US" b="1" dirty="0" err="1"/>
              <a:t>gian</a:t>
            </a:r>
            <a:r>
              <a:rPr lang="en-US" b="1" dirty="0"/>
              <a:t>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EC33AC98-00E7-4E93-8359-C9C752873A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64565" y="5385999"/>
            <a:ext cx="1838679" cy="940316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43FC157D-09F4-442E-8172-F03E6FE4AAD5}"/>
              </a:ext>
            </a:extLst>
          </p:cNvPr>
          <p:cNvSpPr txBox="1"/>
          <p:nvPr/>
        </p:nvSpPr>
        <p:spPr>
          <a:xfrm>
            <a:off x="2555244" y="473222"/>
            <a:ext cx="62722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CÔNG VÀ CÔNG SUẤT</a:t>
            </a:r>
          </a:p>
        </p:txBody>
      </p:sp>
    </p:spTree>
    <p:extLst>
      <p:ext uri="{BB962C8B-B14F-4D97-AF65-F5344CB8AC3E}">
        <p14:creationId xmlns:p14="http://schemas.microsoft.com/office/powerpoint/2010/main" val="1778055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>
            <a:extLst>
              <a:ext uri="{FF2B5EF4-FFF2-40B4-BE49-F238E27FC236}">
                <a16:creationId xmlns:a16="http://schemas.microsoft.com/office/drawing/2014/main" xmlns="" id="{A5AEC119-D292-4DE7-A603-35A5AA0E10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144" y="1083456"/>
            <a:ext cx="10339712" cy="115834"/>
          </a:xfrm>
          <a:prstGeom prst="rect">
            <a:avLst/>
          </a:prstGeom>
        </p:spPr>
      </p:pic>
      <p:pic>
        <p:nvPicPr>
          <p:cNvPr id="28" name="图片 27">
            <a:extLst>
              <a:ext uri="{FF2B5EF4-FFF2-40B4-BE49-F238E27FC236}">
                <a16:creationId xmlns:a16="http://schemas.microsoft.com/office/drawing/2014/main" xmlns="" id="{AA1DC7A3-816F-46E4-9100-846497B742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352" y="297309"/>
            <a:ext cx="676715" cy="707197"/>
          </a:xfrm>
          <a:prstGeom prst="rect">
            <a:avLst/>
          </a:prstGeom>
        </p:spPr>
      </p:pic>
      <p:sp>
        <p:nvSpPr>
          <p:cNvPr id="20" name="文本框 19">
            <a:extLst>
              <a:ext uri="{FF2B5EF4-FFF2-40B4-BE49-F238E27FC236}">
                <a16:creationId xmlns:a16="http://schemas.microsoft.com/office/drawing/2014/main" xmlns="" id="{6196D257-E8DF-470C-8599-80F473B3AFCD}"/>
              </a:ext>
            </a:extLst>
          </p:cNvPr>
          <p:cNvSpPr txBox="1"/>
          <p:nvPr/>
        </p:nvSpPr>
        <p:spPr>
          <a:xfrm>
            <a:off x="2514079" y="488556"/>
            <a:ext cx="6415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FF0000"/>
                </a:solidFill>
              </a:rPr>
              <a:t>CƠ NĂNG</a:t>
            </a:r>
            <a:endParaRPr lang="en-US" altLang="zh-CN" sz="2400" b="1" dirty="0">
              <a:solidFill>
                <a:srgbClr val="FF0000"/>
              </a:solidFill>
              <a:latin typeface="汉仪夏日体W" panose="00020600040101010101" pitchFamily="18" charset="-122"/>
              <a:ea typeface="汉仪夏日体W" panose="00020600040101010101" pitchFamily="18" charset="-122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C0D51FAA-1E83-416E-AB43-DA991432DE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6144" y="1213358"/>
            <a:ext cx="10339712" cy="5458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66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90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9E5926D-95BC-49F3-93E7-AF4E0FAC544D}"/>
              </a:ext>
            </a:extLst>
          </p:cNvPr>
          <p:cNvSpPr txBox="1"/>
          <p:nvPr/>
        </p:nvSpPr>
        <p:spPr>
          <a:xfrm>
            <a:off x="2838450" y="514350"/>
            <a:ext cx="6238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BÀI TẬP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59C73B2-305B-4B42-893B-B443BDC3690A}"/>
              </a:ext>
            </a:extLst>
          </p:cNvPr>
          <p:cNvSpPr txBox="1"/>
          <p:nvPr/>
        </p:nvSpPr>
        <p:spPr>
          <a:xfrm>
            <a:off x="923926" y="1085850"/>
            <a:ext cx="9344024" cy="1133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vi-VN" sz="1800" b="1" i="0" u="none" strike="noStrike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vi-VN" sz="2400" b="1" i="0" u="none" strike="noStrike" dirty="0">
                <a:solidFill>
                  <a:srgbClr val="000000"/>
                </a:solidFill>
                <a:effectLst/>
                <a:latin typeface="+mj-lt"/>
              </a:rPr>
              <a:t>Một con ngựa kéo một cái xe với lực kéo 700N. Tính công của con ngựa sau khi đi được 200m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+mj-lt"/>
              </a:rPr>
              <a:t>?</a:t>
            </a:r>
            <a:endParaRPr lang="en-US" sz="2400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B189875-83B9-4C29-952A-0F3681A3F2D9}"/>
              </a:ext>
            </a:extLst>
          </p:cNvPr>
          <p:cNvSpPr txBox="1"/>
          <p:nvPr/>
        </p:nvSpPr>
        <p:spPr>
          <a:xfrm>
            <a:off x="1571624" y="2857605"/>
            <a:ext cx="766762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Giải</a:t>
            </a:r>
            <a:r>
              <a:rPr lang="en-US" sz="3200" b="1" dirty="0"/>
              <a:t> </a:t>
            </a:r>
          </a:p>
          <a:p>
            <a:r>
              <a:rPr lang="en-US" sz="3200" b="1" dirty="0"/>
              <a:t>		</a:t>
            </a:r>
            <a:r>
              <a:rPr lang="en-US" sz="3200" b="1" dirty="0" err="1"/>
              <a:t>Công</a:t>
            </a:r>
            <a:r>
              <a:rPr lang="en-US" sz="3200" b="1" dirty="0"/>
              <a:t> do </a:t>
            </a:r>
            <a:r>
              <a:rPr lang="en-US" sz="3200" b="1" dirty="0" err="1"/>
              <a:t>cần</a:t>
            </a:r>
            <a:r>
              <a:rPr lang="en-US" sz="3200" b="1" dirty="0"/>
              <a:t> </a:t>
            </a:r>
            <a:r>
              <a:rPr lang="en-US" sz="3200" b="1" dirty="0" err="1"/>
              <a:t>cẩu</a:t>
            </a:r>
            <a:r>
              <a:rPr lang="en-US" sz="3200" b="1" dirty="0"/>
              <a:t> </a:t>
            </a:r>
            <a:r>
              <a:rPr lang="en-US" sz="3200" b="1" dirty="0" err="1"/>
              <a:t>thực</a:t>
            </a:r>
            <a:r>
              <a:rPr lang="en-US" sz="3200" b="1" dirty="0"/>
              <a:t> </a:t>
            </a:r>
            <a:r>
              <a:rPr lang="en-US" sz="3200" b="1" dirty="0" err="1"/>
              <a:t>hiện</a:t>
            </a:r>
            <a:r>
              <a:rPr lang="en-US" sz="3200" b="1" dirty="0"/>
              <a:t>: </a:t>
            </a:r>
          </a:p>
          <a:p>
            <a:r>
              <a:rPr lang="en-US" sz="3200" b="1" dirty="0"/>
              <a:t>		    A=F.s=700. 200= 140 000J</a:t>
            </a:r>
          </a:p>
          <a:p>
            <a:r>
              <a:rPr lang="en-US" sz="3200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50217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59C73B2-305B-4B42-893B-B443BDC3690A}"/>
              </a:ext>
            </a:extLst>
          </p:cNvPr>
          <p:cNvSpPr txBox="1"/>
          <p:nvPr/>
        </p:nvSpPr>
        <p:spPr>
          <a:xfrm>
            <a:off x="990601" y="751344"/>
            <a:ext cx="93440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2.Một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cẩu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50 kg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1,2 m.</a:t>
            </a:r>
            <a:endParaRPr lang="en-US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cẩu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cẩu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ma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B189875-83B9-4C29-952A-0F3681A3F2D9}"/>
              </a:ext>
            </a:extLst>
          </p:cNvPr>
          <p:cNvSpPr txBox="1"/>
          <p:nvPr/>
        </p:nvSpPr>
        <p:spPr>
          <a:xfrm>
            <a:off x="2719387" y="3209925"/>
            <a:ext cx="69294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/>
              <a:t>Giải</a:t>
            </a:r>
            <a:r>
              <a:rPr lang="en-US" sz="2400" b="1" dirty="0"/>
              <a:t> </a:t>
            </a:r>
          </a:p>
          <a:p>
            <a:r>
              <a:rPr lang="en-US" sz="2400" b="1" dirty="0"/>
              <a:t>	</a:t>
            </a:r>
            <a:r>
              <a:rPr lang="en-US" sz="2400" b="1" dirty="0" err="1"/>
              <a:t>Trọng</a:t>
            </a:r>
            <a:r>
              <a:rPr lang="en-US" sz="2400" b="1" dirty="0"/>
              <a:t> </a:t>
            </a:r>
            <a:r>
              <a:rPr lang="en-US" sz="2400" b="1" dirty="0" err="1"/>
              <a:t>lượng</a:t>
            </a:r>
            <a:r>
              <a:rPr lang="en-US" sz="2400" b="1" dirty="0"/>
              <a:t> </a:t>
            </a:r>
            <a:r>
              <a:rPr lang="en-US" sz="2400" b="1" dirty="0" err="1"/>
              <a:t>của</a:t>
            </a:r>
            <a:r>
              <a:rPr lang="en-US" sz="2400" b="1" dirty="0"/>
              <a:t> </a:t>
            </a:r>
            <a:r>
              <a:rPr lang="en-US" sz="2400" b="1" dirty="0" err="1"/>
              <a:t>vật</a:t>
            </a:r>
            <a:r>
              <a:rPr lang="en-US" sz="2400" b="1" dirty="0"/>
              <a:t> </a:t>
            </a:r>
            <a:r>
              <a:rPr lang="en-US" sz="2400" b="1" dirty="0" err="1"/>
              <a:t>nặng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:</a:t>
            </a:r>
          </a:p>
          <a:p>
            <a:r>
              <a:rPr lang="en-US" sz="2400" b="1" dirty="0"/>
              <a:t> 		P= 10.m=10.50=500 N</a:t>
            </a:r>
          </a:p>
          <a:p>
            <a:r>
              <a:rPr lang="en-US" sz="2400" b="1" dirty="0"/>
              <a:t>	</a:t>
            </a:r>
            <a:r>
              <a:rPr lang="en-US" sz="2400" b="1" dirty="0" err="1"/>
              <a:t>Công</a:t>
            </a:r>
            <a:r>
              <a:rPr lang="en-US" sz="2400" b="1" dirty="0"/>
              <a:t> do </a:t>
            </a:r>
            <a:r>
              <a:rPr lang="en-US" sz="2400" b="1" dirty="0" err="1"/>
              <a:t>cần</a:t>
            </a:r>
            <a:r>
              <a:rPr lang="en-US" sz="2400" b="1" dirty="0"/>
              <a:t> </a:t>
            </a:r>
            <a:r>
              <a:rPr lang="en-US" sz="2400" b="1" dirty="0" err="1"/>
              <a:t>cẩu</a:t>
            </a:r>
            <a:r>
              <a:rPr lang="en-US" sz="2400" b="1" dirty="0"/>
              <a:t> </a:t>
            </a:r>
            <a:r>
              <a:rPr lang="en-US" sz="2400" b="1" dirty="0" err="1"/>
              <a:t>thực</a:t>
            </a:r>
            <a:r>
              <a:rPr lang="en-US" sz="2400" b="1" dirty="0"/>
              <a:t> </a:t>
            </a:r>
            <a:r>
              <a:rPr lang="en-US" sz="2400" b="1" dirty="0" err="1"/>
              <a:t>hiện</a:t>
            </a:r>
            <a:r>
              <a:rPr lang="en-US" sz="2400" b="1" dirty="0"/>
              <a:t>: </a:t>
            </a:r>
          </a:p>
          <a:p>
            <a:r>
              <a:rPr lang="en-US" sz="2400" b="1" dirty="0"/>
              <a:t>		A= </a:t>
            </a:r>
            <a:r>
              <a:rPr lang="en-US" sz="2400" b="1" dirty="0" err="1"/>
              <a:t>P.h</a:t>
            </a:r>
            <a:r>
              <a:rPr lang="en-US" sz="2400" b="1" dirty="0"/>
              <a:t>=500. 1,2= 600 J</a:t>
            </a:r>
          </a:p>
          <a:p>
            <a:r>
              <a:rPr lang="en-US" sz="2400" b="1" dirty="0"/>
              <a:t>	</a:t>
            </a:r>
            <a:r>
              <a:rPr lang="en-US" sz="2400" b="1" dirty="0" err="1"/>
              <a:t>Công</a:t>
            </a:r>
            <a:r>
              <a:rPr lang="en-US" sz="2400" b="1" dirty="0"/>
              <a:t> </a:t>
            </a:r>
            <a:r>
              <a:rPr lang="en-US" sz="2400" b="1" dirty="0" err="1"/>
              <a:t>suất</a:t>
            </a:r>
            <a:r>
              <a:rPr lang="en-US" sz="2400" b="1" dirty="0"/>
              <a:t> </a:t>
            </a:r>
            <a:r>
              <a:rPr lang="en-US" sz="2400" b="1" dirty="0" err="1"/>
              <a:t>của</a:t>
            </a:r>
            <a:r>
              <a:rPr lang="en-US" sz="2400" b="1" dirty="0"/>
              <a:t> </a:t>
            </a:r>
            <a:r>
              <a:rPr lang="en-US" sz="2400" b="1" dirty="0" err="1"/>
              <a:t>cần</a:t>
            </a:r>
            <a:r>
              <a:rPr lang="en-US" sz="2400" b="1" dirty="0"/>
              <a:t> </a:t>
            </a:r>
            <a:r>
              <a:rPr lang="en-US" sz="2400" b="1" dirty="0" err="1"/>
              <a:t>cẩu</a:t>
            </a:r>
            <a:r>
              <a:rPr lang="en-US" sz="2400" b="1" dirty="0"/>
              <a:t>: </a:t>
            </a:r>
          </a:p>
          <a:p>
            <a:r>
              <a:rPr lang="en-US" sz="2400" b="1" dirty="0"/>
              <a:t>		P = A/t = 600/ 60=10 W</a:t>
            </a:r>
          </a:p>
        </p:txBody>
      </p:sp>
    </p:spTree>
    <p:extLst>
      <p:ext uri="{BB962C8B-B14F-4D97-AF65-F5344CB8AC3E}">
        <p14:creationId xmlns:p14="http://schemas.microsoft.com/office/powerpoint/2010/main" val="730758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6FDB524-8490-4300-B74C-65A0C71FAB33}" type="slidenum">
              <a:rPr lang="en-US"/>
              <a:pPr eaLnBrk="1" hangingPunct="1"/>
              <a:t>7</a:t>
            </a:fld>
            <a:endParaRPr lang="en-US"/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238125" y="692150"/>
            <a:ext cx="11714693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 b="1" dirty="0"/>
              <a:t>3. </a:t>
            </a:r>
            <a:r>
              <a:rPr lang="vi-VN" sz="2400" b="1" dirty="0"/>
              <a:t>Trong các trường hợp sau ,trường hợp nào lực có sinh công? (3đ)</a:t>
            </a:r>
            <a:endParaRPr lang="vi-VN" sz="2400" dirty="0"/>
          </a:p>
          <a:p>
            <a:r>
              <a:rPr lang="vi-VN" sz="2400" b="1" dirty="0"/>
              <a:t>a/ Chuyển động của xe khi lên dốc </a:t>
            </a:r>
            <a:endParaRPr lang="vi-VN" sz="2400" dirty="0"/>
          </a:p>
          <a:p>
            <a:r>
              <a:rPr lang="vi-VN" sz="2400" b="1" dirty="0"/>
              <a:t>b/ Người cử tạ đang giữ quả tạ trên cao.</a:t>
            </a:r>
            <a:endParaRPr lang="vi-VN" sz="2400" dirty="0"/>
          </a:p>
          <a:p>
            <a:r>
              <a:rPr lang="vi-VN" sz="2400" b="1" dirty="0"/>
              <a:t>c/ Kéo gầu nước từ dưới giếng lên.   </a:t>
            </a:r>
            <a:endParaRPr lang="vi-VN" sz="2400" dirty="0"/>
          </a:p>
          <a:p>
            <a:r>
              <a:rPr lang="vi-VN" sz="2400" b="1" dirty="0"/>
              <a:t>d/ Người đang ngồi trên ghế.</a:t>
            </a:r>
            <a:endParaRPr lang="vi-VN" sz="2400" dirty="0"/>
          </a:p>
          <a:p>
            <a:r>
              <a:rPr lang="vi-VN" sz="2400" b="1" dirty="0"/>
              <a:t>e/ Kéo căng một chiếc lò xo.</a:t>
            </a:r>
            <a:endParaRPr lang="vi-VN" sz="2400" dirty="0"/>
          </a:p>
          <a:p>
            <a:r>
              <a:rPr lang="vi-VN" sz="2400" dirty="0"/>
              <a:t/>
            </a:r>
            <a:br>
              <a:rPr lang="vi-VN" sz="2400" dirty="0"/>
            </a:br>
            <a:endParaRPr lang="en-US" sz="24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373598C-DE2D-4E6C-8691-072519B5CA7E}"/>
              </a:ext>
            </a:extLst>
          </p:cNvPr>
          <p:cNvSpPr txBox="1"/>
          <p:nvPr/>
        </p:nvSpPr>
        <p:spPr>
          <a:xfrm>
            <a:off x="923925" y="3367663"/>
            <a:ext cx="6210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Trường</a:t>
            </a:r>
            <a:r>
              <a:rPr lang="en-US" sz="2400" dirty="0"/>
              <a:t> </a:t>
            </a:r>
            <a:r>
              <a:rPr lang="en-US" sz="2400" dirty="0" err="1"/>
              <a:t>hợp</a:t>
            </a:r>
            <a:r>
              <a:rPr lang="en-US" sz="2400" dirty="0"/>
              <a:t> </a:t>
            </a:r>
            <a:r>
              <a:rPr lang="en-US" sz="2400" dirty="0" err="1"/>
              <a:t>lực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sinh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: </a:t>
            </a:r>
            <a:r>
              <a:rPr lang="en-US" sz="2400" dirty="0" err="1"/>
              <a:t>a,c,e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728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C473EF1-E537-4F14-B530-6DDC0495CB5F}"/>
              </a:ext>
            </a:extLst>
          </p:cNvPr>
          <p:cNvSpPr txBox="1"/>
          <p:nvPr/>
        </p:nvSpPr>
        <p:spPr>
          <a:xfrm>
            <a:off x="1800225" y="1859340"/>
            <a:ext cx="5448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A. Xe ô </a:t>
            </a:r>
            <a:r>
              <a:rPr lang="en-US" sz="2400" b="1" dirty="0" err="1"/>
              <a:t>tô</a:t>
            </a:r>
            <a:r>
              <a:rPr lang="en-US" sz="2400" b="1" dirty="0"/>
              <a:t> </a:t>
            </a:r>
            <a:r>
              <a:rPr lang="en-US" sz="2400" b="1" dirty="0" err="1"/>
              <a:t>đang</a:t>
            </a:r>
            <a:r>
              <a:rPr lang="en-US" sz="2400" b="1" dirty="0"/>
              <a:t> </a:t>
            </a:r>
            <a:r>
              <a:rPr lang="en-US" sz="2400" b="1" dirty="0" err="1"/>
              <a:t>đỗ</a:t>
            </a:r>
            <a:r>
              <a:rPr lang="en-US" sz="2400" b="1" dirty="0"/>
              <a:t> </a:t>
            </a:r>
            <a:r>
              <a:rPr lang="en-US" sz="2400" b="1" dirty="0" err="1"/>
              <a:t>bên</a:t>
            </a:r>
            <a:r>
              <a:rPr lang="en-US" sz="2400" b="1" dirty="0"/>
              <a:t> </a:t>
            </a:r>
            <a:r>
              <a:rPr lang="en-US" sz="2400" b="1" dirty="0" err="1"/>
              <a:t>đường</a:t>
            </a:r>
            <a:r>
              <a:rPr lang="en-US" sz="2400" b="1" dirty="0"/>
              <a:t>.</a:t>
            </a:r>
          </a:p>
          <a:p>
            <a:r>
              <a:rPr lang="en-US" sz="2400" b="1" dirty="0"/>
              <a:t>B. </a:t>
            </a:r>
            <a:r>
              <a:rPr lang="en-US" sz="2400" b="1" dirty="0" err="1"/>
              <a:t>Trái</a:t>
            </a:r>
            <a:r>
              <a:rPr lang="en-US" sz="2400" b="1" dirty="0"/>
              <a:t> </a:t>
            </a:r>
            <a:r>
              <a:rPr lang="en-US" sz="2400" b="1" dirty="0" err="1"/>
              <a:t>bóng</a:t>
            </a:r>
            <a:r>
              <a:rPr lang="en-US" sz="2400" b="1" dirty="0"/>
              <a:t> </a:t>
            </a:r>
            <a:r>
              <a:rPr lang="en-US" sz="2400" b="1" dirty="0" err="1"/>
              <a:t>đang</a:t>
            </a:r>
            <a:r>
              <a:rPr lang="en-US" sz="2400" b="1" dirty="0"/>
              <a:t> </a:t>
            </a:r>
            <a:r>
              <a:rPr lang="en-US" sz="2400" b="1" dirty="0" err="1"/>
              <a:t>lăn</a:t>
            </a:r>
            <a:r>
              <a:rPr lang="en-US" sz="2400" b="1" dirty="0"/>
              <a:t> </a:t>
            </a:r>
            <a:r>
              <a:rPr lang="en-US" sz="2400" b="1" dirty="0" err="1"/>
              <a:t>trên</a:t>
            </a:r>
            <a:r>
              <a:rPr lang="en-US" sz="2400" b="1" dirty="0"/>
              <a:t> </a:t>
            </a:r>
            <a:r>
              <a:rPr lang="en-US" sz="2400" b="1" dirty="0" err="1"/>
              <a:t>bàn</a:t>
            </a:r>
            <a:endParaRPr lang="en-US" sz="2400" b="1" dirty="0"/>
          </a:p>
          <a:p>
            <a:r>
              <a:rPr lang="en-US" sz="2400" b="1" dirty="0"/>
              <a:t>C. </a:t>
            </a:r>
            <a:r>
              <a:rPr lang="en-US" sz="2400" b="1" dirty="0" err="1"/>
              <a:t>Hạt</a:t>
            </a:r>
            <a:r>
              <a:rPr lang="en-US" sz="2400" b="1" dirty="0"/>
              <a:t> </a:t>
            </a:r>
            <a:r>
              <a:rPr lang="en-US" sz="2400" b="1" dirty="0" err="1"/>
              <a:t>mưa</a:t>
            </a:r>
            <a:r>
              <a:rPr lang="en-US" sz="2400" b="1" dirty="0"/>
              <a:t> </a:t>
            </a:r>
            <a:r>
              <a:rPr lang="en-US" sz="2400" b="1" dirty="0" err="1"/>
              <a:t>đang</a:t>
            </a:r>
            <a:r>
              <a:rPr lang="en-US" sz="2400" b="1" dirty="0"/>
              <a:t> </a:t>
            </a:r>
            <a:r>
              <a:rPr lang="en-US" sz="2400" b="1" dirty="0" err="1"/>
              <a:t>rơi</a:t>
            </a:r>
            <a:r>
              <a:rPr lang="en-US" sz="2400" b="1" dirty="0"/>
              <a:t> </a:t>
            </a:r>
            <a:r>
              <a:rPr lang="en-US" sz="2400" b="1" dirty="0" err="1"/>
              <a:t>xuống</a:t>
            </a:r>
            <a:endParaRPr lang="en-US" sz="2400" b="1" dirty="0"/>
          </a:p>
          <a:p>
            <a:r>
              <a:rPr lang="en-US" sz="2400" b="1" dirty="0"/>
              <a:t>D. </a:t>
            </a:r>
            <a:r>
              <a:rPr lang="en-US" sz="2400" b="1" dirty="0" err="1"/>
              <a:t>Em</a:t>
            </a:r>
            <a:r>
              <a:rPr lang="en-US" sz="2400" b="1" dirty="0"/>
              <a:t> </a:t>
            </a:r>
            <a:r>
              <a:rPr lang="en-US" sz="2400" b="1" dirty="0" err="1"/>
              <a:t>bé</a:t>
            </a:r>
            <a:r>
              <a:rPr lang="en-US" sz="2400" b="1" dirty="0"/>
              <a:t> </a:t>
            </a:r>
            <a:r>
              <a:rPr lang="en-US" sz="2400" b="1" dirty="0" err="1"/>
              <a:t>đang</a:t>
            </a:r>
            <a:r>
              <a:rPr lang="en-US" sz="2400" b="1" dirty="0"/>
              <a:t> </a:t>
            </a:r>
            <a:r>
              <a:rPr lang="en-US" sz="2400" b="1" dirty="0" err="1"/>
              <a:t>đọc</a:t>
            </a:r>
            <a:r>
              <a:rPr lang="en-US" sz="2400" b="1" dirty="0"/>
              <a:t> </a:t>
            </a:r>
            <a:r>
              <a:rPr lang="en-US" sz="2400" b="1" dirty="0" err="1"/>
              <a:t>sách</a:t>
            </a:r>
            <a:endParaRPr lang="en-US" sz="24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C146F10-4FA1-4844-BB79-99CF1F88AE9E}"/>
              </a:ext>
            </a:extLst>
          </p:cNvPr>
          <p:cNvSpPr txBox="1"/>
          <p:nvPr/>
        </p:nvSpPr>
        <p:spPr>
          <a:xfrm>
            <a:off x="1409699" y="752475"/>
            <a:ext cx="9744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4. </a:t>
            </a:r>
            <a:r>
              <a:rPr lang="en-US" sz="2400" b="1" dirty="0" err="1"/>
              <a:t>Trong</a:t>
            </a:r>
            <a:r>
              <a:rPr lang="en-US" sz="2400" b="1" dirty="0"/>
              <a:t> </a:t>
            </a:r>
            <a:r>
              <a:rPr lang="en-US" sz="2400" b="1" dirty="0" err="1"/>
              <a:t>các</a:t>
            </a:r>
            <a:r>
              <a:rPr lang="en-US" sz="2400" b="1" dirty="0"/>
              <a:t> </a:t>
            </a:r>
            <a:r>
              <a:rPr lang="en-US" sz="2400" b="1" dirty="0" err="1"/>
              <a:t>trường</a:t>
            </a:r>
            <a:r>
              <a:rPr lang="en-US" sz="2400" b="1" dirty="0"/>
              <a:t> </a:t>
            </a:r>
            <a:r>
              <a:rPr lang="en-US" sz="2400" b="1" dirty="0" err="1"/>
              <a:t>hợp</a:t>
            </a:r>
            <a:r>
              <a:rPr lang="en-US" sz="2400" b="1" dirty="0"/>
              <a:t>, </a:t>
            </a:r>
            <a:r>
              <a:rPr lang="en-US" sz="2400" b="1" dirty="0" err="1"/>
              <a:t>trường</a:t>
            </a:r>
            <a:r>
              <a:rPr lang="en-US" sz="2400" b="1" dirty="0"/>
              <a:t> </a:t>
            </a:r>
            <a:r>
              <a:rPr lang="en-US" sz="2400" b="1" dirty="0" err="1"/>
              <a:t>hợp</a:t>
            </a:r>
            <a:r>
              <a:rPr lang="en-US" sz="2400" b="1" dirty="0"/>
              <a:t> </a:t>
            </a:r>
            <a:r>
              <a:rPr lang="en-US" sz="2400" b="1" dirty="0" err="1"/>
              <a:t>nào</a:t>
            </a:r>
            <a:r>
              <a:rPr lang="en-US" sz="2400" b="1" dirty="0"/>
              <a:t> </a:t>
            </a:r>
            <a:r>
              <a:rPr lang="en-US" sz="2400" b="1" dirty="0" err="1"/>
              <a:t>có</a:t>
            </a:r>
            <a:r>
              <a:rPr lang="en-US" sz="2400" b="1" dirty="0"/>
              <a:t> </a:t>
            </a:r>
            <a:r>
              <a:rPr lang="en-US" sz="2400" b="1" dirty="0" err="1"/>
              <a:t>thế</a:t>
            </a:r>
            <a:r>
              <a:rPr lang="en-US" sz="2400" b="1" dirty="0"/>
              <a:t> </a:t>
            </a:r>
            <a:r>
              <a:rPr lang="en-US" sz="2400" b="1" dirty="0" err="1"/>
              <a:t>năng</a:t>
            </a:r>
            <a:r>
              <a:rPr lang="en-US" sz="2400" b="1" dirty="0"/>
              <a:t> </a:t>
            </a:r>
            <a:r>
              <a:rPr lang="en-US" sz="2400" b="1" dirty="0" err="1"/>
              <a:t>trọng</a:t>
            </a:r>
            <a:r>
              <a:rPr lang="en-US" sz="2400" b="1" dirty="0"/>
              <a:t> </a:t>
            </a:r>
            <a:r>
              <a:rPr lang="en-US" sz="2400" b="1" dirty="0" err="1"/>
              <a:t>trường</a:t>
            </a:r>
            <a:r>
              <a:rPr lang="en-US" sz="24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8085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E11AB0D-9DE0-458B-9AAE-5890E8837D92}"/>
              </a:ext>
            </a:extLst>
          </p:cNvPr>
          <p:cNvSpPr txBox="1"/>
          <p:nvPr/>
        </p:nvSpPr>
        <p:spPr>
          <a:xfrm>
            <a:off x="1571624" y="752475"/>
            <a:ext cx="83343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5. </a:t>
            </a:r>
            <a:r>
              <a:rPr lang="en-US" sz="2400" b="1" dirty="0" err="1"/>
              <a:t>Trong</a:t>
            </a:r>
            <a:r>
              <a:rPr lang="en-US" sz="2400" b="1" dirty="0"/>
              <a:t> </a:t>
            </a:r>
            <a:r>
              <a:rPr lang="en-US" sz="2400" b="1" dirty="0" err="1"/>
              <a:t>các</a:t>
            </a:r>
            <a:r>
              <a:rPr lang="en-US" sz="2400" b="1" dirty="0"/>
              <a:t> </a:t>
            </a:r>
            <a:r>
              <a:rPr lang="en-US" sz="2400" b="1" dirty="0" err="1"/>
              <a:t>trường</a:t>
            </a:r>
            <a:r>
              <a:rPr lang="en-US" sz="2400" b="1" dirty="0"/>
              <a:t> </a:t>
            </a:r>
            <a:r>
              <a:rPr lang="en-US" sz="2400" b="1" dirty="0" err="1"/>
              <a:t>hợp</a:t>
            </a:r>
            <a:r>
              <a:rPr lang="en-US" sz="2400" b="1" dirty="0"/>
              <a:t>, </a:t>
            </a:r>
            <a:r>
              <a:rPr lang="en-US" sz="2400" b="1" dirty="0" err="1"/>
              <a:t>trường</a:t>
            </a:r>
            <a:r>
              <a:rPr lang="en-US" sz="2400" b="1" dirty="0"/>
              <a:t> </a:t>
            </a:r>
            <a:r>
              <a:rPr lang="en-US" sz="2400" b="1" dirty="0" err="1"/>
              <a:t>hợp</a:t>
            </a:r>
            <a:r>
              <a:rPr lang="en-US" sz="2400" b="1" dirty="0"/>
              <a:t> </a:t>
            </a:r>
            <a:r>
              <a:rPr lang="en-US" sz="2400" b="1" dirty="0" err="1"/>
              <a:t>nào</a:t>
            </a:r>
            <a:r>
              <a:rPr lang="en-US" sz="2400" b="1" dirty="0"/>
              <a:t> </a:t>
            </a:r>
            <a:r>
              <a:rPr lang="en-US" sz="2400" b="1" dirty="0" err="1"/>
              <a:t>có</a:t>
            </a:r>
            <a:r>
              <a:rPr lang="en-US" sz="2400" b="1" dirty="0"/>
              <a:t> </a:t>
            </a:r>
            <a:r>
              <a:rPr lang="en-US" sz="2400" b="1" dirty="0" err="1"/>
              <a:t>thế</a:t>
            </a:r>
            <a:r>
              <a:rPr lang="en-US" sz="2400" b="1" dirty="0"/>
              <a:t> </a:t>
            </a:r>
            <a:r>
              <a:rPr lang="en-US" sz="2400" b="1" dirty="0" err="1"/>
              <a:t>năng</a:t>
            </a:r>
            <a:r>
              <a:rPr lang="en-US" sz="2400" b="1" dirty="0"/>
              <a:t> </a:t>
            </a:r>
            <a:r>
              <a:rPr lang="en-US" sz="2400" b="1" dirty="0" err="1"/>
              <a:t>đàn</a:t>
            </a:r>
            <a:r>
              <a:rPr lang="en-US" sz="2400" b="1" dirty="0"/>
              <a:t> </a:t>
            </a:r>
            <a:r>
              <a:rPr lang="en-US" sz="2400" b="1" dirty="0" err="1"/>
              <a:t>hồi</a:t>
            </a:r>
            <a:r>
              <a:rPr lang="en-US" sz="2400" b="1" dirty="0"/>
              <a:t>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003B37C-29F6-452D-A777-7899D6D54DFF}"/>
              </a:ext>
            </a:extLst>
          </p:cNvPr>
          <p:cNvSpPr txBox="1"/>
          <p:nvPr/>
        </p:nvSpPr>
        <p:spPr>
          <a:xfrm>
            <a:off x="1688306" y="1823561"/>
            <a:ext cx="627221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400" b="1" i="0" dirty="0">
                <a:solidFill>
                  <a:srgbClr val="000000"/>
                </a:solidFill>
                <a:effectLst/>
              </a:rPr>
              <a:t>A. Dây cao su đang bị giãn.</a:t>
            </a:r>
          </a:p>
          <a:p>
            <a:pPr algn="just"/>
            <a:r>
              <a:rPr lang="vi-VN" sz="2400" b="1" i="0" dirty="0">
                <a:solidFill>
                  <a:srgbClr val="000000"/>
                </a:solidFill>
                <a:effectLst/>
              </a:rPr>
              <a:t>B. Khúc gỗ đang trôi theo dòng nước.</a:t>
            </a:r>
          </a:p>
          <a:p>
            <a:pPr algn="just"/>
            <a:r>
              <a:rPr lang="vi-VN" sz="2400" b="1" i="0" dirty="0">
                <a:solidFill>
                  <a:srgbClr val="000000"/>
                </a:solidFill>
                <a:effectLst/>
              </a:rPr>
              <a:t>C. Ngọn lửa đang cháy.</a:t>
            </a:r>
          </a:p>
          <a:p>
            <a:pPr algn="just"/>
            <a:r>
              <a:rPr lang="vi-VN" sz="2400" b="1" i="0" dirty="0">
                <a:solidFill>
                  <a:srgbClr val="000000"/>
                </a:solidFill>
                <a:effectLst/>
              </a:rPr>
              <a:t>D. Quả táo trên mặt bàn.</a:t>
            </a:r>
          </a:p>
        </p:txBody>
      </p:sp>
    </p:spTree>
    <p:extLst>
      <p:ext uri="{BB962C8B-B14F-4D97-AF65-F5344CB8AC3E}">
        <p14:creationId xmlns:p14="http://schemas.microsoft.com/office/powerpoint/2010/main" val="36119516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卡通手绘课件PPT"/>
</p:tagLst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8">
      <a:majorFont>
        <a:latin typeface="Arial"/>
        <a:ea typeface="YF补 汉仪夏日体+黑白emoji"/>
        <a:cs typeface=""/>
      </a:majorFont>
      <a:minorFont>
        <a:latin typeface="Arial"/>
        <a:ea typeface="YF补 汉仪夏日体+黑白emoj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</TotalTime>
  <Words>328</Words>
  <Application>Microsoft Office PowerPoint</Application>
  <PresentationFormat>Custom</PresentationFormat>
  <Paragraphs>66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https://www.freeppt7.com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www.freeppt7.com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www.freeppt7.com</dc:creator>
  <cp:keywords>https:/www.freeppt7.com</cp:keywords>
  <dc:description>https://www.freeppt7.com</dc:description>
  <cp:lastModifiedBy>SAMSUNG</cp:lastModifiedBy>
  <cp:revision>538</cp:revision>
  <dcterms:created xsi:type="dcterms:W3CDTF">2017-08-01T03:24:34Z</dcterms:created>
  <dcterms:modified xsi:type="dcterms:W3CDTF">2023-03-12T05:16:29Z</dcterms:modified>
</cp:coreProperties>
</file>